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79" r:id="rId3"/>
    <p:sldId id="260" r:id="rId4"/>
    <p:sldId id="261" r:id="rId5"/>
    <p:sldId id="262" r:id="rId6"/>
    <p:sldId id="263" r:id="rId7"/>
    <p:sldId id="264" r:id="rId8"/>
    <p:sldId id="282" r:id="rId9"/>
    <p:sldId id="283" r:id="rId10"/>
    <p:sldId id="284" r:id="rId11"/>
    <p:sldId id="285" r:id="rId12"/>
    <p:sldId id="265" r:id="rId13"/>
    <p:sldId id="266" r:id="rId14"/>
    <p:sldId id="267" r:id="rId15"/>
    <p:sldId id="269" r:id="rId16"/>
    <p:sldId id="280" r:id="rId17"/>
    <p:sldId id="270" r:id="rId18"/>
    <p:sldId id="271" r:id="rId19"/>
    <p:sldId id="272" r:id="rId20"/>
    <p:sldId id="273" r:id="rId21"/>
    <p:sldId id="274" r:id="rId22"/>
    <p:sldId id="275" r:id="rId23"/>
    <p:sldId id="276" r:id="rId24"/>
    <p:sldId id="277"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6" d="100"/>
          <a:sy n="76" d="100"/>
        </p:scale>
        <p:origin x="-490" y="-8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3E61D-090D-4758-A9CE-76E6C8E6CD9E}" type="datetimeFigureOut">
              <a:rPr lang="en-US" smtClean="0"/>
              <a:t>4/5/2014</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AE16D-F6C9-4CF5-B370-1299A7DB921C}" type="slidenum">
              <a:rPr lang="en-US" smtClean="0"/>
              <a:t>‹#›</a:t>
            </a:fld>
            <a:endParaRPr lang="en-US"/>
          </a:p>
        </p:txBody>
      </p:sp>
    </p:spTree>
    <p:extLst>
      <p:ext uri="{BB962C8B-B14F-4D97-AF65-F5344CB8AC3E}">
        <p14:creationId xmlns:p14="http://schemas.microsoft.com/office/powerpoint/2010/main" val="77346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2F1BBD-DC9C-4810-AA84-D47431939337}" type="slidenum">
              <a:rPr lang="en-US" smtClean="0"/>
              <a:pPr eaLnBrk="1" hangingPunct="1"/>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FD8F25-71CD-448E-A8DE-81D83BF11F53}"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102079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D8F25-71CD-448E-A8DE-81D83BF11F53}"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301975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D8F25-71CD-448E-A8DE-81D83BF11F53}"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342940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195263" y="228600"/>
            <a:ext cx="8339137" cy="57912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ECAEA681-C963-41D9-B8CB-AA7798DC7843}" type="slidenum">
              <a:rPr lang="he-IL"/>
              <a:pPr>
                <a:defRPr/>
              </a:pPr>
              <a:t>‹#›</a:t>
            </a:fld>
            <a:endParaRPr lang="en-US"/>
          </a:p>
        </p:txBody>
      </p:sp>
    </p:spTree>
    <p:extLst>
      <p:ext uri="{BB962C8B-B14F-4D97-AF65-F5344CB8AC3E}">
        <p14:creationId xmlns:p14="http://schemas.microsoft.com/office/powerpoint/2010/main" val="231490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pic>
        <p:nvPicPr>
          <p:cNvPr id="2"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4993" r="2522" b="89608"/>
          <a:stretch/>
        </p:blipFill>
        <p:spPr>
          <a:xfrm>
            <a:off x="8002291" y="0"/>
            <a:ext cx="1141709" cy="712694"/>
          </a:xfrm>
          <a:prstGeom prst="rect">
            <a:avLst/>
          </a:prstGeom>
        </p:spPr>
      </p:pic>
      <p:pic>
        <p:nvPicPr>
          <p:cNvPr id="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750" t="22617" r="54889" b="72845"/>
          <a:stretch/>
        </p:blipFill>
        <p:spPr bwMode="auto">
          <a:xfrm rot="10800000">
            <a:off x="6944086" y="190385"/>
            <a:ext cx="1087909" cy="41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6340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D8F25-71CD-448E-A8DE-81D83BF11F53}"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171028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D8F25-71CD-448E-A8DE-81D83BF11F53}" type="datetimeFigureOut">
              <a:rPr lang="en-US" smtClean="0"/>
              <a:t>4/5/2014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155102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FD8F25-71CD-448E-A8DE-81D83BF11F53}" type="datetimeFigureOut">
              <a:rPr lang="en-US" smtClean="0"/>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291261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FD8F25-71CD-448E-A8DE-81D83BF11F53}" type="datetimeFigureOut">
              <a:rPr lang="en-US" smtClean="0"/>
              <a:t>4/5/2014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380683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D8F25-71CD-448E-A8DE-81D83BF11F53}" type="datetimeFigureOut">
              <a:rPr lang="en-US" smtClean="0"/>
              <a:t>4/5/2014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345643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D8F25-71CD-448E-A8DE-81D83BF11F53}" type="datetimeFigureOut">
              <a:rPr lang="en-US" smtClean="0"/>
              <a:t>4/5/2014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382893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D8F25-71CD-448E-A8DE-81D83BF11F53}" type="datetimeFigureOut">
              <a:rPr lang="en-US" smtClean="0"/>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260159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D8F25-71CD-448E-A8DE-81D83BF11F53}" type="datetimeFigureOut">
              <a:rPr lang="en-US" smtClean="0"/>
              <a:t>4/5/2014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C1D51-6545-428A-BA45-6FFF0C6549A4}" type="slidenum">
              <a:rPr lang="en-US" smtClean="0"/>
              <a:t>‹#›</a:t>
            </a:fld>
            <a:endParaRPr lang="en-US"/>
          </a:p>
        </p:txBody>
      </p:sp>
    </p:spTree>
    <p:extLst>
      <p:ext uri="{BB962C8B-B14F-4D97-AF65-F5344CB8AC3E}">
        <p14:creationId xmlns:p14="http://schemas.microsoft.com/office/powerpoint/2010/main" val="14575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D8F25-71CD-448E-A8DE-81D83BF11F53}" type="datetimeFigureOut">
              <a:rPr lang="en-US" smtClean="0"/>
              <a:t>4/5/2014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C1D51-6545-428A-BA45-6FFF0C6549A4}" type="slidenum">
              <a:rPr lang="en-US" smtClean="0"/>
              <a:t>‹#›</a:t>
            </a:fld>
            <a:endParaRPr lang="en-US"/>
          </a:p>
        </p:txBody>
      </p:sp>
    </p:spTree>
    <p:extLst>
      <p:ext uri="{BB962C8B-B14F-4D97-AF65-F5344CB8AC3E}">
        <p14:creationId xmlns:p14="http://schemas.microsoft.com/office/powerpoint/2010/main" val="1931600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amtres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amtrest.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www.samtrest.com/" TargetMode="External"/><Relationship Id="rId4" Type="http://schemas.openxmlformats.org/officeDocument/2006/relationships/hyperlink" Target="mailto:Yuri_slutsky@yahoo.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304800"/>
            <a:ext cx="8664573" cy="1066800"/>
          </a:xfrm>
        </p:spPr>
        <p:txBody>
          <a:bodyPr>
            <a:noAutofit/>
          </a:bodyPr>
          <a:lstStyle/>
          <a:p>
            <a:pPr eaLnBrk="1" hangingPunct="1"/>
            <a:r>
              <a:rPr lang="en-US" sz="3600" dirty="0" smtClean="0"/>
              <a:t/>
            </a:r>
            <a:br>
              <a:rPr lang="en-US" sz="3600" dirty="0" smtClean="0"/>
            </a:br>
            <a:r>
              <a:rPr lang="en-US" sz="3600" dirty="0">
                <a:solidFill>
                  <a:schemeClr val="tx2">
                    <a:lumMod val="75000"/>
                  </a:schemeClr>
                </a:solidFill>
                <a:latin typeface="+mn-lt"/>
                <a:ea typeface="+mn-ea"/>
                <a:cs typeface="+mn-cs"/>
              </a:rPr>
              <a:t>O</a:t>
            </a:r>
            <a:r>
              <a:rPr lang="en-US" sz="3600" dirty="0">
                <a:latin typeface="+mn-lt"/>
                <a:ea typeface="+mn-ea"/>
                <a:cs typeface="+mn-cs"/>
              </a:rPr>
              <a:t>racle</a:t>
            </a:r>
            <a:r>
              <a:rPr lang="en-US" sz="3600" dirty="0" smtClean="0"/>
              <a:t> </a:t>
            </a:r>
            <a:r>
              <a:rPr lang="en-US" sz="3600" dirty="0" smtClean="0">
                <a:solidFill>
                  <a:schemeClr val="tx2">
                    <a:lumMod val="75000"/>
                  </a:schemeClr>
                </a:solidFill>
              </a:rPr>
              <a:t>D</a:t>
            </a:r>
            <a:r>
              <a:rPr lang="en-US" sz="3600" dirty="0" smtClean="0"/>
              <a:t>ependencies </a:t>
            </a:r>
            <a:r>
              <a:rPr lang="en-US" sz="3600" dirty="0" smtClean="0">
                <a:solidFill>
                  <a:schemeClr val="tx2">
                    <a:lumMod val="75000"/>
                  </a:schemeClr>
                </a:solidFill>
              </a:rPr>
              <a:t>A</a:t>
            </a:r>
            <a:r>
              <a:rPr lang="en-US" sz="3600" dirty="0" smtClean="0"/>
              <a:t>nalyzer</a:t>
            </a:r>
          </a:p>
        </p:txBody>
      </p:sp>
      <p:sp>
        <p:nvSpPr>
          <p:cNvPr id="3075" name="Rectangle 4"/>
          <p:cNvSpPr>
            <a:spLocks noChangeArrowheads="1"/>
          </p:cNvSpPr>
          <p:nvPr/>
        </p:nvSpPr>
        <p:spPr bwMode="auto">
          <a:xfrm>
            <a:off x="250825" y="6320135"/>
            <a:ext cx="8664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a:hlinkClick r:id="rId2"/>
              </a:rPr>
              <a:t>http://</a:t>
            </a:r>
            <a:r>
              <a:rPr lang="en-US" sz="2400" dirty="0" smtClean="0">
                <a:hlinkClick r:id="rId2"/>
              </a:rPr>
              <a:t>www.samtrest.com</a:t>
            </a:r>
            <a:r>
              <a:rPr lang="en-US" sz="2400" dirty="0" smtClean="0"/>
              <a:t> </a:t>
            </a:r>
            <a:endParaRPr lang="en-US" sz="2400" b="1" dirty="0">
              <a:latin typeface="Comic Sans MS" pitchFamily="66" charset="0"/>
            </a:endParaRPr>
          </a:p>
        </p:txBody>
      </p:sp>
      <p:sp>
        <p:nvSpPr>
          <p:cNvPr id="2" name="מלבן 1"/>
          <p:cNvSpPr/>
          <p:nvPr/>
        </p:nvSpPr>
        <p:spPr>
          <a:xfrm>
            <a:off x="1143000" y="54114"/>
            <a:ext cx="7772399" cy="707886"/>
          </a:xfrm>
          <a:prstGeom prst="rect">
            <a:avLst/>
          </a:prstGeom>
        </p:spPr>
        <p:txBody>
          <a:bodyPr wrap="square">
            <a:spAutoFit/>
          </a:bodyPr>
          <a:lstStyle/>
          <a:p>
            <a:pPr algn="ctr"/>
            <a:r>
              <a:rPr lang="en-US" sz="4000" dirty="0">
                <a:solidFill>
                  <a:schemeClr val="tx2">
                    <a:lumMod val="75000"/>
                  </a:schemeClr>
                </a:solidFill>
              </a:rPr>
              <a:t>ODA</a:t>
            </a:r>
            <a:endParaRPr lang="en-US" dirty="0">
              <a:solidFill>
                <a:schemeClr val="tx2">
                  <a:lumMod val="75000"/>
                </a:schemeClr>
              </a:solidFill>
            </a:endParaRPr>
          </a:p>
        </p:txBody>
      </p:sp>
      <p:sp>
        <p:nvSpPr>
          <p:cNvPr id="3" name="מלבן 2"/>
          <p:cNvSpPr/>
          <p:nvPr/>
        </p:nvSpPr>
        <p:spPr>
          <a:xfrm>
            <a:off x="250825" y="1524000"/>
            <a:ext cx="8664574" cy="4708981"/>
          </a:xfrm>
          <a:prstGeom prst="rect">
            <a:avLst/>
          </a:prstGeom>
        </p:spPr>
        <p:txBody>
          <a:bodyPr wrap="square">
            <a:spAutoFit/>
          </a:bodyPr>
          <a:lstStyle/>
          <a:p>
            <a:r>
              <a:rPr lang="en-US" sz="2000" dirty="0"/>
              <a:t>Over time, in large companies we see many Legacy systems that work with several Databases, this difficulty makes it almost impossible to get answers regarding  connections between DB objects, programs, Boards, reports, etc</a:t>
            </a:r>
            <a:r>
              <a:rPr lang="en-US" sz="2000" dirty="0" smtClean="0"/>
              <a:t>..</a:t>
            </a:r>
          </a:p>
          <a:p>
            <a:endParaRPr lang="en-US" sz="2000" dirty="0"/>
          </a:p>
          <a:p>
            <a:r>
              <a:rPr lang="en-US" sz="2000" dirty="0"/>
              <a:t>Lack of technical documentation for system or partial documentation, incompatibility between systems and complexity, are just some of the reasons it is impossible to determine the source of influence on the objects.</a:t>
            </a:r>
          </a:p>
          <a:p>
            <a:r>
              <a:rPr lang="en-US" sz="2000" dirty="0"/>
              <a:t>Application can include several hundred * ORACLE * FORMS and REPORTS that is using several thousand objects inside ORACLE (This is on Tables, Views, Packages, Synonyms, DB Links)</a:t>
            </a:r>
          </a:p>
          <a:p>
            <a:endParaRPr lang="en-US" sz="2000" dirty="0"/>
          </a:p>
          <a:p>
            <a:r>
              <a:rPr lang="en-US" sz="2000" dirty="0"/>
              <a:t>Legacy systems have long lost any structures which general logic can understand or analyze the objects can be identified. Something similar can be seen in INTERNET, maximum you can see the logic of a site, but the structure and relationships in INTERNET itself is impossible to know.</a:t>
            </a:r>
          </a:p>
        </p:txBody>
      </p:sp>
    </p:spTree>
    <p:extLst>
      <p:ext uri="{BB962C8B-B14F-4D97-AF65-F5344CB8AC3E}">
        <p14:creationId xmlns:p14="http://schemas.microsoft.com/office/powerpoint/2010/main" val="61709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Oracle forms </a:t>
            </a:r>
            <a:endParaRPr lang="en-US" dirty="0"/>
          </a:p>
        </p:txBody>
      </p:sp>
      <p:sp>
        <p:nvSpPr>
          <p:cNvPr id="3" name="Content Placeholder 2"/>
          <p:cNvSpPr>
            <a:spLocks noGrp="1"/>
          </p:cNvSpPr>
          <p:nvPr>
            <p:ph idx="1"/>
          </p:nvPr>
        </p:nvSpPr>
        <p:spPr/>
        <p:txBody>
          <a:bodyPr/>
          <a:lstStyle/>
          <a:p>
            <a:r>
              <a:rPr lang="en-US" dirty="0" smtClean="0"/>
              <a:t>Choose path to the directory or to the form file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2971800"/>
            <a:ext cx="30575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62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INFORMATICA metadata</a:t>
            </a:r>
            <a:endParaRPr lang="en-US" dirty="0"/>
          </a:p>
        </p:txBody>
      </p:sp>
      <p:sp>
        <p:nvSpPr>
          <p:cNvPr id="3" name="Content Placeholder 2"/>
          <p:cNvSpPr>
            <a:spLocks noGrp="1"/>
          </p:cNvSpPr>
          <p:nvPr>
            <p:ph idx="1"/>
          </p:nvPr>
        </p:nvSpPr>
        <p:spPr/>
        <p:txBody>
          <a:bodyPr/>
          <a:lstStyle/>
          <a:p>
            <a:r>
              <a:rPr lang="en-US" dirty="0" smtClean="0"/>
              <a:t>For this downloading you have to connect to the INFORMATICA repository user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0400"/>
            <a:ext cx="3048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05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5" descr="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81075"/>
            <a:ext cx="78486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8"/>
          <p:cNvSpPr>
            <a:spLocks noGrp="1" noChangeArrowheads="1"/>
          </p:cNvSpPr>
          <p:nvPr>
            <p:ph/>
          </p:nvPr>
        </p:nvSpPr>
        <p:spPr>
          <a:xfrm>
            <a:off x="195263" y="0"/>
            <a:ext cx="8339137" cy="6019800"/>
          </a:xfrm>
        </p:spPr>
        <p:txBody>
          <a:bodyPr>
            <a:normAutofit/>
          </a:bodyPr>
          <a:lstStyle/>
          <a:p>
            <a:pPr marL="0" indent="0" algn="ctr">
              <a:buNone/>
            </a:pPr>
            <a:r>
              <a:rPr lang="en-US" sz="4400" dirty="0" smtClean="0">
                <a:latin typeface="+mj-lt"/>
                <a:ea typeface="+mj-ea"/>
                <a:cs typeface="+mj-cs"/>
              </a:rPr>
              <a:t>Screen</a:t>
            </a:r>
            <a:r>
              <a:rPr lang="en-US" sz="4400" dirty="0">
                <a:latin typeface="+mj-lt"/>
                <a:ea typeface="+mj-ea"/>
                <a:cs typeface="+mj-cs"/>
              </a:rPr>
              <a:t> structure</a:t>
            </a:r>
          </a:p>
        </p:txBody>
      </p:sp>
    </p:spTree>
    <p:extLst>
      <p:ext uri="{BB962C8B-B14F-4D97-AF65-F5344CB8AC3E}">
        <p14:creationId xmlns:p14="http://schemas.microsoft.com/office/powerpoint/2010/main" val="1208692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1143000"/>
          </a:xfrm>
        </p:spPr>
        <p:txBody>
          <a:bodyPr/>
          <a:lstStyle/>
          <a:p>
            <a:pPr eaLnBrk="1" hangingPunct="1"/>
            <a:r>
              <a:rPr lang="en-US" dirty="0" smtClean="0"/>
              <a:t> Tree structure</a:t>
            </a:r>
          </a:p>
        </p:txBody>
      </p:sp>
      <p:sp>
        <p:nvSpPr>
          <p:cNvPr id="11267" name="Rectangle 3"/>
          <p:cNvSpPr>
            <a:spLocks noGrp="1" noChangeArrowheads="1"/>
          </p:cNvSpPr>
          <p:nvPr>
            <p:ph type="body" idx="1"/>
          </p:nvPr>
        </p:nvSpPr>
        <p:spPr/>
        <p:txBody>
          <a:bodyPr/>
          <a:lstStyle/>
          <a:p>
            <a:pPr algn="l" rtl="0" eaLnBrk="1" hangingPunct="1"/>
            <a:r>
              <a:rPr lang="en-US" dirty="0" smtClean="0"/>
              <a:t>Parent tree</a:t>
            </a:r>
            <a:endParaRPr lang="he-IL" dirty="0" smtClean="0"/>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76475"/>
            <a:ext cx="7319962"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6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143000"/>
          </a:xfrm>
        </p:spPr>
        <p:txBody>
          <a:bodyPr/>
          <a:lstStyle/>
          <a:p>
            <a:pPr eaLnBrk="1" hangingPunct="1"/>
            <a:r>
              <a:rPr lang="en-US" dirty="0" smtClean="0"/>
              <a:t> Details</a:t>
            </a:r>
          </a:p>
        </p:txBody>
      </p:sp>
      <p:sp>
        <p:nvSpPr>
          <p:cNvPr id="12291" name="Rectangle 3"/>
          <p:cNvSpPr>
            <a:spLocks noGrp="1" noChangeArrowheads="1"/>
          </p:cNvSpPr>
          <p:nvPr>
            <p:ph type="body" idx="1"/>
          </p:nvPr>
        </p:nvSpPr>
        <p:spPr/>
        <p:txBody>
          <a:bodyPr/>
          <a:lstStyle/>
          <a:p>
            <a:pPr algn="l" rtl="0" eaLnBrk="1" hangingPunct="1"/>
            <a:r>
              <a:rPr lang="en-US" smtClean="0"/>
              <a:t>Objects tree</a:t>
            </a:r>
            <a:endParaRPr lang="he-IL" smtClean="0"/>
          </a:p>
          <a:p>
            <a:pPr eaLnBrk="1" hangingPunct="1">
              <a:buFont typeface="Wingdings" pitchFamily="2" charset="2"/>
              <a:buNone/>
            </a:pPr>
            <a:endParaRPr lang="en-US"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420938"/>
            <a:ext cx="73342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255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143000"/>
          </a:xfrm>
        </p:spPr>
        <p:txBody>
          <a:bodyPr/>
          <a:lstStyle/>
          <a:p>
            <a:pPr eaLnBrk="1" hangingPunct="1"/>
            <a:r>
              <a:rPr lang="en-US" dirty="0" smtClean="0"/>
              <a:t>Toolbar vertically</a:t>
            </a:r>
          </a:p>
        </p:txBody>
      </p:sp>
      <p:sp>
        <p:nvSpPr>
          <p:cNvPr id="14339" name="Rectangle 3"/>
          <p:cNvSpPr>
            <a:spLocks noGrp="1" noChangeArrowheads="1"/>
          </p:cNvSpPr>
          <p:nvPr>
            <p:ph type="body" idx="1"/>
          </p:nvPr>
        </p:nvSpPr>
        <p:spPr/>
        <p:txBody>
          <a:bodyPr/>
          <a:lstStyle/>
          <a:p>
            <a:pPr algn="l" rtl="0" eaLnBrk="1" hangingPunct="1"/>
            <a:r>
              <a:rPr lang="en-US" dirty="0" smtClean="0"/>
              <a:t>Object dependencies search</a:t>
            </a:r>
            <a:endParaRPr lang="he-IL" dirty="0" smtClean="0"/>
          </a:p>
          <a:p>
            <a:pPr algn="l" rtl="0" eaLnBrk="1" hangingPunct="1"/>
            <a:r>
              <a:rPr lang="en-US" dirty="0" smtClean="0"/>
              <a:t>Table retrieval</a:t>
            </a:r>
          </a:p>
          <a:p>
            <a:pPr algn="l" rtl="0" eaLnBrk="1" hangingPunct="1"/>
            <a:r>
              <a:rPr lang="en-US" dirty="0" smtClean="0"/>
              <a:t>Object browsers</a:t>
            </a:r>
          </a:p>
          <a:p>
            <a:pPr algn="l" rtl="0" eaLnBrk="1" hangingPunct="1"/>
            <a:r>
              <a:rPr lang="en-US" dirty="0" smtClean="0"/>
              <a:t>Offline dependencies report</a:t>
            </a:r>
          </a:p>
          <a:p>
            <a:pPr algn="l" rtl="0" eaLnBrk="1" hangingPunct="1"/>
            <a:r>
              <a:rPr lang="en-US" dirty="0" smtClean="0"/>
              <a:t>Deleting an object</a:t>
            </a:r>
          </a:p>
        </p:txBody>
      </p:sp>
    </p:spTree>
    <p:extLst>
      <p:ext uri="{BB962C8B-B14F-4D97-AF65-F5344CB8AC3E}">
        <p14:creationId xmlns:p14="http://schemas.microsoft.com/office/powerpoint/2010/main" val="2079764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p:spPr>
        <p:txBody>
          <a:bodyPr/>
          <a:lstStyle/>
          <a:p>
            <a:pPr eaLnBrk="1" hangingPunct="1"/>
            <a:r>
              <a:rPr lang="en-US" dirty="0" smtClean="0"/>
              <a:t>Toolbar horizontally</a:t>
            </a:r>
          </a:p>
        </p:txBody>
      </p:sp>
      <p:sp>
        <p:nvSpPr>
          <p:cNvPr id="13315" name="Rectangle 3"/>
          <p:cNvSpPr>
            <a:spLocks noGrp="1" noChangeArrowheads="1"/>
          </p:cNvSpPr>
          <p:nvPr>
            <p:ph type="body" idx="1"/>
          </p:nvPr>
        </p:nvSpPr>
        <p:spPr/>
        <p:txBody>
          <a:bodyPr/>
          <a:lstStyle/>
          <a:p>
            <a:pPr algn="l" rtl="0" eaLnBrk="1" hangingPunct="1">
              <a:buFont typeface="Wingdings" pitchFamily="2" charset="2"/>
              <a:buNone/>
            </a:pPr>
            <a:r>
              <a:rPr lang="en-US" dirty="0" smtClean="0"/>
              <a:t>Row limits</a:t>
            </a:r>
            <a:endParaRPr lang="he-IL" dirty="0" smtClean="0"/>
          </a:p>
          <a:p>
            <a:pPr algn="l" rtl="0" eaLnBrk="1" hangingPunct="1"/>
            <a:r>
              <a:rPr lang="en-US" dirty="0" smtClean="0"/>
              <a:t>Objects search</a:t>
            </a:r>
            <a:endParaRPr lang="he-IL" dirty="0" smtClean="0"/>
          </a:p>
          <a:p>
            <a:pPr eaLnBrk="1" hangingPunct="1">
              <a:buFont typeface="Wingdings" pitchFamily="2" charset="2"/>
              <a:buNone/>
            </a:pPr>
            <a:endParaRPr lang="en-US" dirty="0"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3281363"/>
            <a:ext cx="78009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09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pPr eaLnBrk="1" hangingPunct="1"/>
            <a:r>
              <a:rPr lang="en-US" dirty="0" smtClean="0"/>
              <a:t>Choose object from the screen </a:t>
            </a:r>
          </a:p>
        </p:txBody>
      </p:sp>
      <p:pic>
        <p:nvPicPr>
          <p:cNvPr id="1536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93528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1143000"/>
          </a:xfrm>
        </p:spPr>
        <p:txBody>
          <a:bodyPr/>
          <a:lstStyle/>
          <a:p>
            <a:pPr eaLnBrk="1" hangingPunct="1"/>
            <a:r>
              <a:rPr lang="en-US" dirty="0" smtClean="0"/>
              <a:t> Search Settings screen hanging</a:t>
            </a:r>
          </a:p>
        </p:txBody>
      </p:sp>
      <p:pic>
        <p:nvPicPr>
          <p:cNvPr id="163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77046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229600" cy="1143000"/>
          </a:xfrm>
        </p:spPr>
        <p:txBody>
          <a:bodyPr/>
          <a:lstStyle/>
          <a:p>
            <a:pPr eaLnBrk="1" hangingPunct="1"/>
            <a:r>
              <a:rPr lang="en-US" dirty="0" smtClean="0"/>
              <a:t>Show Dependencies</a:t>
            </a:r>
          </a:p>
        </p:txBody>
      </p:sp>
      <p:sp>
        <p:nvSpPr>
          <p:cNvPr id="17411" name="Rectangle 3"/>
          <p:cNvSpPr>
            <a:spLocks noGrp="1" noChangeArrowheads="1"/>
          </p:cNvSpPr>
          <p:nvPr>
            <p:ph type="body" idx="1"/>
          </p:nvPr>
        </p:nvSpPr>
        <p:spPr>
          <a:xfrm>
            <a:off x="609600" y="1484313"/>
            <a:ext cx="7924800" cy="4419600"/>
          </a:xfrm>
        </p:spPr>
        <p:txBody>
          <a:bodyPr/>
          <a:lstStyle/>
          <a:p>
            <a:pPr algn="l" rtl="0" eaLnBrk="1" hangingPunct="1"/>
            <a:r>
              <a:rPr lang="en-US" smtClean="0"/>
              <a:t>PL/SQL</a:t>
            </a:r>
            <a:endParaRPr lang="he-IL" smtClean="0"/>
          </a:p>
          <a:p>
            <a:pPr eaLnBrk="1" hangingPunct="1">
              <a:buFont typeface="Wingdings" pitchFamily="2" charset="2"/>
              <a:buNone/>
            </a:pPr>
            <a:endParaRPr lang="en-US" smtClean="0"/>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133600"/>
            <a:ext cx="661035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641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609600"/>
            <a:ext cx="8664573" cy="1066800"/>
          </a:xfrm>
        </p:spPr>
        <p:txBody>
          <a:bodyPr>
            <a:noAutofit/>
          </a:bodyPr>
          <a:lstStyle/>
          <a:p>
            <a:pPr eaLnBrk="1" hangingPunct="1"/>
            <a:r>
              <a:rPr lang="en-US" sz="3600" dirty="0" smtClean="0"/>
              <a:t/>
            </a:r>
            <a:br>
              <a:rPr lang="en-US" sz="3600" dirty="0" smtClean="0"/>
            </a:br>
            <a:r>
              <a:rPr lang="en-US" sz="3600" dirty="0">
                <a:solidFill>
                  <a:schemeClr val="tx2">
                    <a:lumMod val="75000"/>
                  </a:schemeClr>
                </a:solidFill>
                <a:latin typeface="+mn-lt"/>
                <a:ea typeface="+mn-ea"/>
                <a:cs typeface="+mn-cs"/>
              </a:rPr>
              <a:t>O</a:t>
            </a:r>
            <a:r>
              <a:rPr lang="en-US" sz="3600" dirty="0">
                <a:latin typeface="+mn-lt"/>
                <a:ea typeface="+mn-ea"/>
                <a:cs typeface="+mn-cs"/>
              </a:rPr>
              <a:t>racle</a:t>
            </a:r>
            <a:r>
              <a:rPr lang="en-US" sz="3600" dirty="0" smtClean="0"/>
              <a:t> </a:t>
            </a:r>
            <a:r>
              <a:rPr lang="en-US" sz="3600" dirty="0" smtClean="0">
                <a:solidFill>
                  <a:schemeClr val="tx2">
                    <a:lumMod val="75000"/>
                  </a:schemeClr>
                </a:solidFill>
              </a:rPr>
              <a:t>D</a:t>
            </a:r>
            <a:r>
              <a:rPr lang="en-US" sz="3600" dirty="0" smtClean="0"/>
              <a:t>ependencies </a:t>
            </a:r>
            <a:r>
              <a:rPr lang="en-US" sz="3600" dirty="0" smtClean="0">
                <a:solidFill>
                  <a:schemeClr val="tx2">
                    <a:lumMod val="75000"/>
                  </a:schemeClr>
                </a:solidFill>
              </a:rPr>
              <a:t>A</a:t>
            </a:r>
            <a:r>
              <a:rPr lang="en-US" sz="3600" dirty="0" smtClean="0"/>
              <a:t>nalyzer</a:t>
            </a:r>
          </a:p>
        </p:txBody>
      </p:sp>
      <p:sp>
        <p:nvSpPr>
          <p:cNvPr id="3075" name="Rectangle 4"/>
          <p:cNvSpPr>
            <a:spLocks noChangeArrowheads="1"/>
          </p:cNvSpPr>
          <p:nvPr/>
        </p:nvSpPr>
        <p:spPr bwMode="auto">
          <a:xfrm>
            <a:off x="250825" y="6015335"/>
            <a:ext cx="8664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a:hlinkClick r:id="rId2"/>
              </a:rPr>
              <a:t>http://www.samtrest.com</a:t>
            </a:r>
            <a:r>
              <a:rPr lang="en-US" sz="2400" dirty="0"/>
              <a:t> </a:t>
            </a:r>
            <a:endParaRPr lang="en-US" sz="2400" b="1" dirty="0">
              <a:latin typeface="Comic Sans MS" pitchFamily="66" charset="0"/>
            </a:endParaRPr>
          </a:p>
        </p:txBody>
      </p:sp>
      <p:sp>
        <p:nvSpPr>
          <p:cNvPr id="2" name="מלבן 1"/>
          <p:cNvSpPr/>
          <p:nvPr/>
        </p:nvSpPr>
        <p:spPr>
          <a:xfrm>
            <a:off x="1143000" y="54114"/>
            <a:ext cx="7772399" cy="707886"/>
          </a:xfrm>
          <a:prstGeom prst="rect">
            <a:avLst/>
          </a:prstGeom>
        </p:spPr>
        <p:txBody>
          <a:bodyPr wrap="square">
            <a:spAutoFit/>
          </a:bodyPr>
          <a:lstStyle/>
          <a:p>
            <a:pPr algn="ctr"/>
            <a:r>
              <a:rPr lang="en-US" sz="4000" dirty="0">
                <a:solidFill>
                  <a:schemeClr val="tx2">
                    <a:lumMod val="75000"/>
                  </a:schemeClr>
                </a:solidFill>
              </a:rPr>
              <a:t>ODA</a:t>
            </a:r>
            <a:endParaRPr lang="en-US" dirty="0">
              <a:solidFill>
                <a:schemeClr val="tx2">
                  <a:lumMod val="75000"/>
                </a:schemeClr>
              </a:solidFill>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3" y="1828799"/>
            <a:ext cx="8045671" cy="418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869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1143000"/>
          </a:xfrm>
        </p:spPr>
        <p:txBody>
          <a:bodyPr/>
          <a:lstStyle/>
          <a:p>
            <a:r>
              <a:rPr lang="en-US" dirty="0"/>
              <a:t>Show Dependencies</a:t>
            </a:r>
            <a:endParaRPr lang="en-US" dirty="0" smtClean="0"/>
          </a:p>
        </p:txBody>
      </p:sp>
      <p:sp>
        <p:nvSpPr>
          <p:cNvPr id="18435" name="Rectangle 3"/>
          <p:cNvSpPr>
            <a:spLocks noGrp="1" noChangeArrowheads="1"/>
          </p:cNvSpPr>
          <p:nvPr>
            <p:ph type="body" idx="1"/>
          </p:nvPr>
        </p:nvSpPr>
        <p:spPr/>
        <p:txBody>
          <a:bodyPr/>
          <a:lstStyle/>
          <a:p>
            <a:pPr algn="l" rtl="0" eaLnBrk="1" hangingPunct="1"/>
            <a:r>
              <a:rPr lang="en-US" smtClean="0"/>
              <a:t>FORM</a:t>
            </a:r>
            <a:r>
              <a:rPr lang="he-IL" smtClean="0"/>
              <a:t>/</a:t>
            </a:r>
            <a:r>
              <a:rPr lang="en-US" smtClean="0"/>
              <a:t>REPORT</a:t>
            </a:r>
            <a:endParaRPr lang="he-IL" smtClean="0"/>
          </a:p>
          <a:p>
            <a:pPr eaLnBrk="1" hangingPunct="1">
              <a:buFont typeface="Wingdings" pitchFamily="2" charset="2"/>
              <a:buNone/>
            </a:pPr>
            <a:endParaRPr lang="en-US"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276475"/>
            <a:ext cx="6581775" cy="382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80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r>
              <a:rPr lang="en-US" dirty="0"/>
              <a:t>Show Dependencies</a:t>
            </a:r>
            <a:endParaRPr lang="en-US" dirty="0" smtClean="0"/>
          </a:p>
        </p:txBody>
      </p:sp>
      <p:sp>
        <p:nvSpPr>
          <p:cNvPr id="19459" name="Rectangle 3"/>
          <p:cNvSpPr>
            <a:spLocks noGrp="1" noChangeArrowheads="1"/>
          </p:cNvSpPr>
          <p:nvPr>
            <p:ph type="body" idx="1"/>
          </p:nvPr>
        </p:nvSpPr>
        <p:spPr/>
        <p:txBody>
          <a:bodyPr/>
          <a:lstStyle/>
          <a:p>
            <a:pPr algn="l" rtl="0" eaLnBrk="1" hangingPunct="1"/>
            <a:r>
              <a:rPr lang="en-US" smtClean="0"/>
              <a:t>Table usage</a:t>
            </a:r>
            <a:endParaRPr lang="he-IL" smtClean="0"/>
          </a:p>
          <a:p>
            <a:pPr eaLnBrk="1" hangingPunct="1">
              <a:buFont typeface="Wingdings" pitchFamily="2" charset="2"/>
              <a:buNone/>
            </a:pPr>
            <a:endParaRPr lang="en-US"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76475"/>
            <a:ext cx="756285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890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r>
              <a:rPr lang="en-US" dirty="0"/>
              <a:t>Show Dependencies</a:t>
            </a:r>
            <a:endParaRPr lang="en-US" dirty="0" smtClean="0"/>
          </a:p>
        </p:txBody>
      </p:sp>
      <p:pic>
        <p:nvPicPr>
          <p:cNvPr id="204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85908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1143000"/>
          </a:xfrm>
        </p:spPr>
        <p:txBody>
          <a:bodyPr/>
          <a:lstStyle/>
          <a:p>
            <a:pPr eaLnBrk="1" hangingPunct="1"/>
            <a:r>
              <a:rPr lang="en-US" dirty="0" smtClean="0"/>
              <a:t>Offline dependencies report</a:t>
            </a:r>
          </a:p>
        </p:txBody>
      </p:sp>
      <p:pic>
        <p:nvPicPr>
          <p:cNvPr id="2150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16002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143000"/>
          </a:xfrm>
        </p:spPr>
        <p:txBody>
          <a:bodyPr/>
          <a:lstStyle/>
          <a:p>
            <a:pPr eaLnBrk="1" hangingPunct="1"/>
            <a:r>
              <a:rPr lang="en-US" dirty="0" smtClean="0"/>
              <a:t>More Options</a:t>
            </a:r>
          </a:p>
        </p:txBody>
      </p:sp>
      <p:sp>
        <p:nvSpPr>
          <p:cNvPr id="22531" name="Rectangle 3"/>
          <p:cNvSpPr>
            <a:spLocks noGrp="1" noChangeArrowheads="1"/>
          </p:cNvSpPr>
          <p:nvPr>
            <p:ph type="body" idx="1"/>
          </p:nvPr>
        </p:nvSpPr>
        <p:spPr/>
        <p:txBody>
          <a:bodyPr/>
          <a:lstStyle/>
          <a:p>
            <a:pPr algn="l" rtl="0" eaLnBrk="1" hangingPunct="1"/>
            <a:r>
              <a:rPr lang="en-US" dirty="0" smtClean="0"/>
              <a:t>Search in Code                                    </a:t>
            </a:r>
          </a:p>
          <a:p>
            <a:pPr marL="0" indent="0" algn="l" rtl="0" eaLnBrk="1" hangingPunct="1">
              <a:buNone/>
            </a:pPr>
            <a:r>
              <a:rPr lang="en-US" dirty="0" smtClean="0"/>
              <a:t>   (Double click on the word code)</a:t>
            </a:r>
          </a:p>
          <a:p>
            <a:pPr algn="l" rtl="0" eaLnBrk="1" hangingPunct="1"/>
            <a:r>
              <a:rPr lang="en-US" dirty="0" smtClean="0"/>
              <a:t>Copy dependency to EXCEL</a:t>
            </a:r>
          </a:p>
          <a:p>
            <a:pPr algn="l" rtl="0" eaLnBrk="1" hangingPunct="1"/>
            <a:r>
              <a:rPr lang="en-US" dirty="0" smtClean="0"/>
              <a:t>Change the context framework</a:t>
            </a:r>
          </a:p>
          <a:p>
            <a:pPr algn="l" rtl="0" eaLnBrk="1" hangingPunct="1"/>
            <a:r>
              <a:rPr lang="en-US" dirty="0" smtClean="0"/>
              <a:t>Get table column dependencies</a:t>
            </a:r>
          </a:p>
          <a:p>
            <a:pPr algn="l" rtl="0" eaLnBrk="1" hangingPunct="1"/>
            <a:r>
              <a:rPr lang="en-US" dirty="0" smtClean="0"/>
              <a:t>Extracting data from a table</a:t>
            </a:r>
          </a:p>
          <a:p>
            <a:pPr algn="l" rtl="0" eaLnBrk="1" hangingPunct="1"/>
            <a:r>
              <a:rPr lang="en-US" dirty="0" smtClean="0"/>
              <a:t>Smart search package procedures</a:t>
            </a:r>
          </a:p>
        </p:txBody>
      </p:sp>
    </p:spTree>
    <p:extLst>
      <p:ext uri="{BB962C8B-B14F-4D97-AF65-F5344CB8AC3E}">
        <p14:creationId xmlns:p14="http://schemas.microsoft.com/office/powerpoint/2010/main" val="215714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63" y="1201738"/>
            <a:ext cx="3455988" cy="2303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Titre 1"/>
          <p:cNvSpPr txBox="1">
            <a:spLocks/>
          </p:cNvSpPr>
          <p:nvPr/>
        </p:nvSpPr>
        <p:spPr>
          <a:xfrm>
            <a:off x="4521831" y="1858169"/>
            <a:ext cx="4161656" cy="9906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fr-FR" sz="6000" b="1" dirty="0" smtClean="0">
                <a:solidFill>
                  <a:schemeClr val="tx1"/>
                </a:solidFill>
                <a:effectLst>
                  <a:outerShdw blurRad="38100" dist="38100" dir="2700000" algn="tl">
                    <a:srgbClr val="000000">
                      <a:alpha val="43137"/>
                    </a:srgbClr>
                  </a:outerShdw>
                </a:effectLst>
                <a:latin typeface="Consolas" pitchFamily="49" charset="0"/>
                <a:ea typeface="+mn-ea"/>
                <a:cs typeface="Consolas" pitchFamily="49" charset="0"/>
              </a:rPr>
              <a:t>Thank you</a:t>
            </a:r>
            <a:endParaRPr lang="fr-FR" sz="6000" b="1" dirty="0">
              <a:solidFill>
                <a:schemeClr val="tx1"/>
              </a:solidFill>
              <a:effectLst>
                <a:outerShdw blurRad="38100" dist="38100" dir="2700000" algn="tl">
                  <a:srgbClr val="000000">
                    <a:alpha val="43137"/>
                  </a:srgbClr>
                </a:outerShdw>
              </a:effectLst>
              <a:latin typeface="Consolas" pitchFamily="49" charset="0"/>
              <a:ea typeface="+mn-ea"/>
              <a:cs typeface="Consolas" pitchFamily="49" charset="0"/>
            </a:endParaRPr>
          </a:p>
        </p:txBody>
      </p:sp>
      <p:sp>
        <p:nvSpPr>
          <p:cNvPr id="4" name="Titre 1"/>
          <p:cNvSpPr txBox="1">
            <a:spLocks/>
          </p:cNvSpPr>
          <p:nvPr/>
        </p:nvSpPr>
        <p:spPr>
          <a:xfrm>
            <a:off x="460513" y="4343400"/>
            <a:ext cx="8378687" cy="99060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endParaRPr lang="fr-FR" sz="6000" b="1" dirty="0">
              <a:solidFill>
                <a:schemeClr val="tx1"/>
              </a:solidFill>
              <a:effectLst>
                <a:outerShdw blurRad="38100" dist="38100" dir="2700000" algn="tl">
                  <a:srgbClr val="000000">
                    <a:alpha val="43137"/>
                  </a:srgbClr>
                </a:outerShdw>
              </a:effectLst>
              <a:latin typeface="Consolas" pitchFamily="49" charset="0"/>
              <a:ea typeface="+mn-ea"/>
              <a:cs typeface="Consolas" pitchFamily="49" charset="0"/>
            </a:endParaRPr>
          </a:p>
        </p:txBody>
      </p:sp>
      <p:sp>
        <p:nvSpPr>
          <p:cNvPr id="6" name="מלבן 5"/>
          <p:cNvSpPr/>
          <p:nvPr/>
        </p:nvSpPr>
        <p:spPr>
          <a:xfrm>
            <a:off x="0" y="4191000"/>
            <a:ext cx="9143999" cy="1077218"/>
          </a:xfrm>
          <a:prstGeom prst="rect">
            <a:avLst/>
          </a:prstGeom>
        </p:spPr>
        <p:txBody>
          <a:bodyPr wrap="square">
            <a:spAutoFit/>
          </a:bodyPr>
          <a:lstStyle/>
          <a:p>
            <a:pPr algn="ctr"/>
            <a:r>
              <a:rPr lang="en-US" sz="3600" dirty="0" smtClean="0">
                <a:solidFill>
                  <a:schemeClr val="tx2">
                    <a:lumMod val="75000"/>
                  </a:schemeClr>
                </a:solidFill>
              </a:rPr>
              <a:t>ODA   </a:t>
            </a:r>
            <a:endParaRPr lang="en-US" dirty="0" smtClean="0">
              <a:solidFill>
                <a:schemeClr val="tx2">
                  <a:lumMod val="75000"/>
                </a:schemeClr>
              </a:solidFill>
            </a:endParaRPr>
          </a:p>
          <a:p>
            <a:pPr algn="ctr"/>
            <a:r>
              <a:rPr lang="en-US" sz="2800" dirty="0" smtClean="0">
                <a:solidFill>
                  <a:schemeClr val="tx2">
                    <a:lumMod val="75000"/>
                  </a:schemeClr>
                </a:solidFill>
              </a:rPr>
              <a:t>O</a:t>
            </a:r>
            <a:r>
              <a:rPr lang="en-US" sz="2800" dirty="0" smtClean="0"/>
              <a:t>racle </a:t>
            </a:r>
            <a:r>
              <a:rPr lang="en-US" sz="2800" dirty="0">
                <a:solidFill>
                  <a:schemeClr val="tx2">
                    <a:lumMod val="75000"/>
                  </a:schemeClr>
                </a:solidFill>
              </a:rPr>
              <a:t>D</a:t>
            </a:r>
            <a:r>
              <a:rPr lang="en-US" sz="2800" dirty="0"/>
              <a:t>ependencies </a:t>
            </a:r>
            <a:r>
              <a:rPr lang="en-US" sz="2800" dirty="0">
                <a:solidFill>
                  <a:schemeClr val="tx2">
                    <a:lumMod val="75000"/>
                  </a:schemeClr>
                </a:solidFill>
              </a:rPr>
              <a:t>A</a:t>
            </a:r>
            <a:r>
              <a:rPr lang="en-US" sz="2800" dirty="0"/>
              <a:t>nalyzer</a:t>
            </a:r>
          </a:p>
        </p:txBody>
      </p:sp>
      <p:sp>
        <p:nvSpPr>
          <p:cNvPr id="2" name="מלבן 1"/>
          <p:cNvSpPr/>
          <p:nvPr/>
        </p:nvSpPr>
        <p:spPr>
          <a:xfrm>
            <a:off x="304800" y="5791200"/>
            <a:ext cx="2595006" cy="923330"/>
          </a:xfrm>
          <a:prstGeom prst="rect">
            <a:avLst/>
          </a:prstGeom>
        </p:spPr>
        <p:txBody>
          <a:bodyPr wrap="none">
            <a:spAutoFit/>
          </a:bodyPr>
          <a:lstStyle/>
          <a:p>
            <a:r>
              <a:rPr lang="en-US" dirty="0" smtClean="0"/>
              <a:t>Yuri Slutsky</a:t>
            </a:r>
          </a:p>
          <a:p>
            <a:r>
              <a:rPr lang="en-US" dirty="0">
                <a:hlinkClick r:id="rId4"/>
              </a:rPr>
              <a:t>y</a:t>
            </a:r>
            <a:r>
              <a:rPr lang="en-US" dirty="0" smtClean="0">
                <a:hlinkClick r:id="rId4"/>
              </a:rPr>
              <a:t>uri_slutsky@yahoo.com </a:t>
            </a:r>
            <a:endParaRPr lang="en-US" dirty="0" smtClean="0"/>
          </a:p>
          <a:p>
            <a:r>
              <a:rPr lang="en-US" dirty="0" smtClean="0">
                <a:hlinkClick r:id="rId5"/>
              </a:rPr>
              <a:t>www.samtrest.com</a:t>
            </a:r>
            <a:endParaRPr lang="en-US" dirty="0"/>
          </a:p>
        </p:txBody>
      </p:sp>
    </p:spTree>
    <p:extLst>
      <p:ext uri="{BB962C8B-B14F-4D97-AF65-F5344CB8AC3E}">
        <p14:creationId xmlns:p14="http://schemas.microsoft.com/office/powerpoint/2010/main" val="15860581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normAutofit/>
          </a:bodyPr>
          <a:lstStyle/>
          <a:p>
            <a:pPr eaLnBrk="1" hangingPunct="1"/>
            <a:r>
              <a:rPr lang="en-US" sz="4000" dirty="0" smtClean="0"/>
              <a:t>Source of Data</a:t>
            </a:r>
          </a:p>
        </p:txBody>
      </p:sp>
      <p:sp>
        <p:nvSpPr>
          <p:cNvPr id="5123" name="Rectangle 3"/>
          <p:cNvSpPr>
            <a:spLocks noGrp="1" noChangeArrowheads="1"/>
          </p:cNvSpPr>
          <p:nvPr>
            <p:ph type="body" idx="1"/>
          </p:nvPr>
        </p:nvSpPr>
        <p:spPr>
          <a:xfrm>
            <a:off x="468313" y="1066800"/>
            <a:ext cx="7924800" cy="5105400"/>
          </a:xfrm>
        </p:spPr>
        <p:txBody>
          <a:bodyPr>
            <a:noAutofit/>
          </a:bodyPr>
          <a:lstStyle/>
          <a:p>
            <a:pPr algn="l" rtl="0" eaLnBrk="1" hangingPunct="1"/>
            <a:r>
              <a:rPr lang="en-US" sz="3000" dirty="0" smtClean="0"/>
              <a:t>Objects of Oracle database</a:t>
            </a:r>
            <a:endParaRPr lang="he-IL" sz="3000" dirty="0" smtClean="0"/>
          </a:p>
          <a:p>
            <a:pPr lvl="1" algn="l" rtl="0" eaLnBrk="1" hangingPunct="1"/>
            <a:r>
              <a:rPr lang="en-US" sz="3000" dirty="0" smtClean="0"/>
              <a:t>Packages, Procedures, Functions, </a:t>
            </a:r>
          </a:p>
          <a:p>
            <a:pPr marL="457200" lvl="1" indent="0" algn="l" rtl="0" eaLnBrk="1" hangingPunct="1">
              <a:buNone/>
            </a:pPr>
            <a:r>
              <a:rPr lang="en-US" sz="3000" dirty="0"/>
              <a:t> </a:t>
            </a:r>
            <a:r>
              <a:rPr lang="en-US" sz="3000" dirty="0" smtClean="0"/>
              <a:t>  Synonyms,</a:t>
            </a:r>
            <a:r>
              <a:rPr lang="he-IL" sz="3000" dirty="0" smtClean="0"/>
              <a:t> </a:t>
            </a:r>
            <a:r>
              <a:rPr lang="en-US" sz="3000" dirty="0" smtClean="0"/>
              <a:t>Tables</a:t>
            </a:r>
            <a:endParaRPr lang="he-IL" sz="3000" dirty="0" smtClean="0"/>
          </a:p>
          <a:p>
            <a:pPr algn="l" rtl="0" eaLnBrk="1" hangingPunct="1"/>
            <a:r>
              <a:rPr lang="en-US" sz="3000" dirty="0" smtClean="0"/>
              <a:t>Oracle Forms/Reports</a:t>
            </a:r>
            <a:endParaRPr lang="he-IL" sz="3000" dirty="0" smtClean="0"/>
          </a:p>
          <a:p>
            <a:pPr algn="l" rtl="0" eaLnBrk="1" hangingPunct="1"/>
            <a:r>
              <a:rPr lang="en-US" sz="3000" dirty="0" smtClean="0"/>
              <a:t>Flat text file</a:t>
            </a:r>
            <a:endParaRPr lang="he-IL" sz="3000" dirty="0" smtClean="0"/>
          </a:p>
          <a:p>
            <a:pPr lvl="1" algn="l" rtl="0" eaLnBrk="1" hangingPunct="1"/>
            <a:r>
              <a:rPr lang="en-US" sz="3000" dirty="0" smtClean="0"/>
              <a:t>Unix Scripts, SQL Scripts, C/C++</a:t>
            </a:r>
            <a:r>
              <a:rPr lang="he-IL" sz="3000" dirty="0" smtClean="0"/>
              <a:t>....</a:t>
            </a:r>
          </a:p>
          <a:p>
            <a:pPr algn="l" rtl="0" eaLnBrk="1" hangingPunct="1"/>
            <a:r>
              <a:rPr lang="en-US" sz="3000" dirty="0" err="1" smtClean="0"/>
              <a:t>Informatica</a:t>
            </a:r>
            <a:r>
              <a:rPr lang="en-US" sz="3000" dirty="0" smtClean="0"/>
              <a:t> repository</a:t>
            </a:r>
            <a:endParaRPr lang="en-US" sz="3000" dirty="0" smtClean="0"/>
          </a:p>
          <a:p>
            <a:pPr algn="l" rtl="0" eaLnBrk="1" hangingPunct="1"/>
            <a:r>
              <a:rPr lang="en-US" sz="3000" dirty="0" smtClean="0"/>
              <a:t>Word file</a:t>
            </a:r>
          </a:p>
          <a:p>
            <a:pPr algn="l" rtl="0" eaLnBrk="1" hangingPunct="1"/>
            <a:r>
              <a:rPr lang="en-US" sz="3000" dirty="0" smtClean="0"/>
              <a:t> free world search  </a:t>
            </a:r>
          </a:p>
        </p:txBody>
      </p:sp>
    </p:spTree>
    <p:extLst>
      <p:ext uri="{BB962C8B-B14F-4D97-AF65-F5344CB8AC3E}">
        <p14:creationId xmlns:p14="http://schemas.microsoft.com/office/powerpoint/2010/main" val="606651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pPr eaLnBrk="1" hangingPunct="1"/>
            <a:r>
              <a:rPr lang="en-US" dirty="0" smtClean="0"/>
              <a:t>Source of Selecting screen</a:t>
            </a:r>
          </a:p>
        </p:txBody>
      </p:sp>
      <p:pic>
        <p:nvPicPr>
          <p:cNvPr id="6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39975" y="1600200"/>
            <a:ext cx="6194425" cy="4419600"/>
          </a:xfrm>
        </p:spPr>
      </p:pic>
    </p:spTree>
    <p:extLst>
      <p:ext uri="{BB962C8B-B14F-4D97-AF65-F5344CB8AC3E}">
        <p14:creationId xmlns:p14="http://schemas.microsoft.com/office/powerpoint/2010/main" val="167292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lstStyle/>
          <a:p>
            <a:r>
              <a:rPr lang="en-US" dirty="0"/>
              <a:t>Source of Selecting screen</a:t>
            </a:r>
            <a:endParaRPr lang="en-US" dirty="0" smtClean="0"/>
          </a:p>
        </p:txBody>
      </p:sp>
      <p:pic>
        <p:nvPicPr>
          <p:cNvPr id="71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55875" y="1600200"/>
            <a:ext cx="5978525" cy="4419600"/>
          </a:xfrm>
        </p:spPr>
      </p:pic>
    </p:spTree>
    <p:extLst>
      <p:ext uri="{BB962C8B-B14F-4D97-AF65-F5344CB8AC3E}">
        <p14:creationId xmlns:p14="http://schemas.microsoft.com/office/powerpoint/2010/main" val="2507856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143000"/>
          </a:xfrm>
        </p:spPr>
        <p:txBody>
          <a:bodyPr/>
          <a:lstStyle/>
          <a:p>
            <a:pPr eaLnBrk="1" hangingPunct="1"/>
            <a:r>
              <a:rPr lang="en-US" dirty="0" smtClean="0"/>
              <a:t>System Requirement </a:t>
            </a:r>
          </a:p>
        </p:txBody>
      </p:sp>
      <p:sp>
        <p:nvSpPr>
          <p:cNvPr id="8195" name="Rectangle 3"/>
          <p:cNvSpPr>
            <a:spLocks noGrp="1" noChangeArrowheads="1"/>
          </p:cNvSpPr>
          <p:nvPr>
            <p:ph type="body" idx="1"/>
          </p:nvPr>
        </p:nvSpPr>
        <p:spPr/>
        <p:txBody>
          <a:bodyPr/>
          <a:lstStyle/>
          <a:p>
            <a:pPr algn="l" rtl="0" eaLnBrk="1" hangingPunct="1"/>
            <a:r>
              <a:rPr lang="en-US" dirty="0" smtClean="0"/>
              <a:t> Java Run Time Version</a:t>
            </a:r>
            <a:r>
              <a:rPr lang="en-US" dirty="0"/>
              <a:t> </a:t>
            </a:r>
            <a:r>
              <a:rPr lang="en-US" dirty="0" smtClean="0"/>
              <a:t>6</a:t>
            </a:r>
            <a:r>
              <a:rPr lang="he-IL" dirty="0" smtClean="0"/>
              <a:t> </a:t>
            </a:r>
            <a:r>
              <a:rPr lang="en-US" dirty="0" smtClean="0"/>
              <a:t> and up</a:t>
            </a:r>
            <a:endParaRPr lang="he-IL" dirty="0" smtClean="0"/>
          </a:p>
          <a:p>
            <a:pPr algn="l" rtl="0" eaLnBrk="1" hangingPunct="1"/>
            <a:r>
              <a:rPr lang="en-US" dirty="0" smtClean="0"/>
              <a:t>Windows / Unix</a:t>
            </a:r>
            <a:endParaRPr lang="he-IL" dirty="0" smtClean="0"/>
          </a:p>
          <a:p>
            <a:pPr algn="l" rtl="0" eaLnBrk="1" hangingPunct="1"/>
            <a:r>
              <a:rPr lang="en-US" b="1" dirty="0" smtClean="0"/>
              <a:t>java -Xms320m -Xmx1024m </a:t>
            </a:r>
            <a:r>
              <a:rPr lang="en-US" b="1" dirty="0" smtClean="0"/>
              <a:t>–jar oda.jar</a:t>
            </a:r>
            <a:r>
              <a:rPr lang="he-IL" b="1" dirty="0" smtClean="0"/>
              <a:t> </a:t>
            </a:r>
            <a:endParaRPr lang="he-IL" dirty="0" smtClean="0"/>
          </a:p>
          <a:p>
            <a:pPr eaLnBrk="1" hangingPunct="1">
              <a:buFont typeface="Wingdings" pitchFamily="2" charset="2"/>
              <a:buNone/>
            </a:pPr>
            <a:endParaRPr lang="he-IL" dirty="0" smtClean="0"/>
          </a:p>
          <a:p>
            <a:pPr eaLnBrk="1" hangingPunct="1"/>
            <a:endParaRPr lang="en-US" dirty="0" smtClean="0"/>
          </a:p>
        </p:txBody>
      </p:sp>
    </p:spTree>
    <p:extLst>
      <p:ext uri="{BB962C8B-B14F-4D97-AF65-F5344CB8AC3E}">
        <p14:creationId xmlns:p14="http://schemas.microsoft.com/office/powerpoint/2010/main" val="260019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lstStyle/>
          <a:p>
            <a:r>
              <a:rPr lang="en-US" dirty="0"/>
              <a:t>System Requirement </a:t>
            </a:r>
            <a:endParaRPr lang="en-US" dirty="0" smtClean="0"/>
          </a:p>
        </p:txBody>
      </p:sp>
      <p:sp>
        <p:nvSpPr>
          <p:cNvPr id="9219" name="Rectangle 3"/>
          <p:cNvSpPr>
            <a:spLocks noGrp="1" noChangeArrowheads="1"/>
          </p:cNvSpPr>
          <p:nvPr>
            <p:ph type="body" idx="1"/>
          </p:nvPr>
        </p:nvSpPr>
        <p:spPr/>
        <p:txBody>
          <a:bodyPr/>
          <a:lstStyle/>
          <a:p>
            <a:pPr algn="l" rtl="0" eaLnBrk="1" hangingPunct="1"/>
            <a:r>
              <a:rPr lang="en-US" smtClean="0"/>
              <a:t>Entrance</a:t>
            </a:r>
            <a:endParaRPr lang="he-IL" smtClean="0"/>
          </a:p>
          <a:p>
            <a:pPr eaLnBrk="1" hangingPunct="1"/>
            <a:endParaRPr lang="he-IL" smtClean="0"/>
          </a:p>
          <a:p>
            <a:pPr eaLnBrk="1" hangingPunct="1">
              <a:buFont typeface="Wingdings" pitchFamily="2" charset="2"/>
              <a:buNone/>
            </a:pPr>
            <a:endParaRPr lang="en-US" smtClean="0"/>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363" y="2233613"/>
            <a:ext cx="5200650" cy="37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6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091" y="2057400"/>
            <a:ext cx="4000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Open the administration</a:t>
            </a:r>
            <a:br>
              <a:rPr lang="en-US" dirty="0" smtClean="0"/>
            </a:br>
            <a:r>
              <a:rPr lang="en-US" dirty="0" smtClean="0"/>
              <a:t> window </a:t>
            </a:r>
          </a:p>
          <a:p>
            <a:pPr marL="514350" indent="-514350">
              <a:buFont typeface="+mj-lt"/>
              <a:buAutoNum type="arabicPeriod"/>
            </a:pPr>
            <a:r>
              <a:rPr lang="en-US" dirty="0" smtClean="0"/>
              <a:t>Press “Insert objects” button</a:t>
            </a:r>
            <a:br>
              <a:rPr lang="en-US" dirty="0" smtClean="0"/>
            </a:br>
            <a:r>
              <a:rPr lang="en-US" dirty="0" smtClean="0"/>
              <a:t/>
            </a:r>
            <a:br>
              <a:rPr lang="en-US" dirty="0" smtClean="0"/>
            </a:br>
            <a:r>
              <a:rPr lang="en-US" dirty="0" smtClean="0"/>
              <a:t/>
            </a:r>
            <a:br>
              <a:rPr lang="en-US" dirty="0" smtClean="0"/>
            </a:br>
            <a:endParaRPr lang="en-US" dirty="0" smtClean="0"/>
          </a:p>
          <a:p>
            <a:pPr marL="514350" indent="-514350">
              <a:buFont typeface="+mj-lt"/>
              <a:buAutoNum type="arabicPeriod"/>
            </a:pPr>
            <a:r>
              <a:rPr lang="en-US" dirty="0" smtClean="0"/>
              <a:t>Connect to analyzed database and download  objects to the ODA repository</a:t>
            </a:r>
          </a:p>
          <a:p>
            <a:pPr marL="514350" indent="-514350">
              <a:buFont typeface="+mj-lt"/>
              <a:buAutoNum type="arabicPeriod"/>
            </a:pPr>
            <a:endParaRPr lang="en-US" dirty="0" smtClean="0"/>
          </a:p>
          <a:p>
            <a:pPr marL="0" indent="0">
              <a:buNone/>
            </a:pPr>
            <a:endParaRPr lang="en-US" dirty="0" smtClean="0"/>
          </a:p>
        </p:txBody>
      </p:sp>
      <p:sp>
        <p:nvSpPr>
          <p:cNvPr id="4" name="Oval 3"/>
          <p:cNvSpPr/>
          <p:nvPr/>
        </p:nvSpPr>
        <p:spPr>
          <a:xfrm>
            <a:off x="6400800" y="1957021"/>
            <a:ext cx="304800" cy="6953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853" y="3276600"/>
            <a:ext cx="30384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90800" y="3733799"/>
            <a:ext cx="2362200" cy="2619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21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database objects</a:t>
            </a:r>
            <a:endParaRPr lang="en-US" dirty="0"/>
          </a:p>
        </p:txBody>
      </p:sp>
      <p:sp>
        <p:nvSpPr>
          <p:cNvPr id="3" name="Content Placeholder 2"/>
          <p:cNvSpPr>
            <a:spLocks noGrp="1"/>
          </p:cNvSpPr>
          <p:nvPr>
            <p:ph idx="1"/>
          </p:nvPr>
        </p:nvSpPr>
        <p:spPr/>
        <p:txBody>
          <a:bodyPr/>
          <a:lstStyle/>
          <a:p>
            <a:r>
              <a:rPr lang="en-US" smtClean="0"/>
              <a:t>For this downloading </a:t>
            </a:r>
            <a:r>
              <a:rPr lang="en-US" dirty="0" smtClean="0"/>
              <a:t>you need connect to the database user what see analyzed objects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277" y="28956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903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347</Words>
  <Application>Microsoft Office PowerPoint</Application>
  <PresentationFormat>On-screen Show (4:3)</PresentationFormat>
  <Paragraphs>79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Oracle Dependencies Analyzer</vt:lpstr>
      <vt:lpstr> Oracle Dependencies Analyzer</vt:lpstr>
      <vt:lpstr>Source of Data</vt:lpstr>
      <vt:lpstr>Source of Selecting screen</vt:lpstr>
      <vt:lpstr>Source of Selecting screen</vt:lpstr>
      <vt:lpstr>System Requirement </vt:lpstr>
      <vt:lpstr>System Requirement </vt:lpstr>
      <vt:lpstr>Getting started</vt:lpstr>
      <vt:lpstr>Download database objects</vt:lpstr>
      <vt:lpstr>Load Oracle forms </vt:lpstr>
      <vt:lpstr>Load INFORMATICA metadata</vt:lpstr>
      <vt:lpstr>PowerPoint Presentation</vt:lpstr>
      <vt:lpstr> Tree structure</vt:lpstr>
      <vt:lpstr> Details</vt:lpstr>
      <vt:lpstr>Toolbar vertically</vt:lpstr>
      <vt:lpstr>Toolbar horizontally</vt:lpstr>
      <vt:lpstr>Choose object from the screen </vt:lpstr>
      <vt:lpstr> Search Settings screen hanging</vt:lpstr>
      <vt:lpstr>Show Dependencies</vt:lpstr>
      <vt:lpstr>Show Dependencies</vt:lpstr>
      <vt:lpstr>Show Dependencies</vt:lpstr>
      <vt:lpstr>Show Dependencies</vt:lpstr>
      <vt:lpstr>Offline dependencies report</vt:lpstr>
      <vt:lpstr>More Options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dc:creator>
  <cp:lastModifiedBy>jvs</cp:lastModifiedBy>
  <cp:revision>84</cp:revision>
  <dcterms:created xsi:type="dcterms:W3CDTF">2012-07-03T06:58:05Z</dcterms:created>
  <dcterms:modified xsi:type="dcterms:W3CDTF">2014-04-05T18:45:37Z</dcterms:modified>
</cp:coreProperties>
</file>